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ato" charset="1" panose="020F0502020204030203"/>
      <p:regular r:id="rId10"/>
    </p:embeddedFont>
    <p:embeddedFont>
      <p:font typeface="Lato Bold" charset="1" panose="020F0502020204030203"/>
      <p:regular r:id="rId11"/>
    </p:embeddedFont>
    <p:embeddedFont>
      <p:font typeface="Lato Italics" charset="1" panose="020F0502020204030203"/>
      <p:regular r:id="rId12"/>
    </p:embeddedFont>
    <p:embeddedFont>
      <p:font typeface="Lato Bold Italics" charset="1" panose="020F0502020204030203"/>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https://en.wikipedia.org/wiki/Digital_image" TargetMode="External" Type="http://schemas.openxmlformats.org/officeDocument/2006/relationships/hyperlink"/><Relationship Id="rId3" Target="https://en.wikipedia.org/wiki/Set_(mathematics)" TargetMode="External" Type="http://schemas.openxmlformats.org/officeDocument/2006/relationships/hyperlink"/><Relationship Id="rId4" Target="https://en.wikipedia.org/wiki/Pixel" TargetMode="External" Type="http://schemas.openxmlformats.org/officeDocument/2006/relationships/hyperlink"/></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3355712">
            <a:off x="-214564" y="-3663596"/>
            <a:ext cx="7932710" cy="11290469"/>
            <a:chOff x="0" y="0"/>
            <a:chExt cx="2089273" cy="2973622"/>
          </a:xfrm>
        </p:grpSpPr>
        <p:sp>
          <p:nvSpPr>
            <p:cNvPr name="Freeform 3" id="3"/>
            <p:cNvSpPr/>
            <p:nvPr/>
          </p:nvSpPr>
          <p:spPr>
            <a:xfrm flipH="false" flipV="false" rot="0">
              <a:off x="0" y="0"/>
              <a:ext cx="2089273" cy="2973622"/>
            </a:xfrm>
            <a:custGeom>
              <a:avLst/>
              <a:gdLst/>
              <a:ahLst/>
              <a:cxnLst/>
              <a:rect r="r" b="b" t="t" l="l"/>
              <a:pathLst>
                <a:path h="2973622" w="2089273">
                  <a:moveTo>
                    <a:pt x="49773" y="0"/>
                  </a:moveTo>
                  <a:lnTo>
                    <a:pt x="2039500" y="0"/>
                  </a:lnTo>
                  <a:cubicBezTo>
                    <a:pt x="2052701" y="0"/>
                    <a:pt x="2065361" y="5244"/>
                    <a:pt x="2074695" y="14578"/>
                  </a:cubicBezTo>
                  <a:cubicBezTo>
                    <a:pt x="2084030" y="23913"/>
                    <a:pt x="2089273" y="36573"/>
                    <a:pt x="2089273" y="49773"/>
                  </a:cubicBezTo>
                  <a:lnTo>
                    <a:pt x="2089273" y="2923848"/>
                  </a:lnTo>
                  <a:cubicBezTo>
                    <a:pt x="2089273" y="2937049"/>
                    <a:pt x="2084030" y="2949709"/>
                    <a:pt x="2074695" y="2959043"/>
                  </a:cubicBezTo>
                  <a:cubicBezTo>
                    <a:pt x="2065361" y="2968378"/>
                    <a:pt x="2052701" y="2973622"/>
                    <a:pt x="2039500" y="2973622"/>
                  </a:cubicBezTo>
                  <a:lnTo>
                    <a:pt x="49773" y="2973622"/>
                  </a:lnTo>
                  <a:cubicBezTo>
                    <a:pt x="36573" y="2973622"/>
                    <a:pt x="23913" y="2968378"/>
                    <a:pt x="14578" y="2959043"/>
                  </a:cubicBezTo>
                  <a:cubicBezTo>
                    <a:pt x="5244" y="2949709"/>
                    <a:pt x="0" y="2937049"/>
                    <a:pt x="0" y="2923848"/>
                  </a:cubicBezTo>
                  <a:lnTo>
                    <a:pt x="0" y="49773"/>
                  </a:lnTo>
                  <a:cubicBezTo>
                    <a:pt x="0" y="36573"/>
                    <a:pt x="5244" y="23913"/>
                    <a:pt x="14578" y="14578"/>
                  </a:cubicBezTo>
                  <a:cubicBezTo>
                    <a:pt x="23913" y="5244"/>
                    <a:pt x="36573" y="0"/>
                    <a:pt x="49773" y="0"/>
                  </a:cubicBezTo>
                  <a:close/>
                </a:path>
              </a:pathLst>
            </a:custGeom>
            <a:solidFill>
              <a:srgbClr val="FF1616"/>
            </a:solidFill>
          </p:spPr>
        </p:sp>
        <p:sp>
          <p:nvSpPr>
            <p:cNvPr name="TextBox 4" id="4"/>
            <p:cNvSpPr txBox="true"/>
            <p:nvPr/>
          </p:nvSpPr>
          <p:spPr>
            <a:xfrm>
              <a:off x="0" y="-47625"/>
              <a:ext cx="2089273" cy="3021247"/>
            </a:xfrm>
            <a:prstGeom prst="rect">
              <a:avLst/>
            </a:prstGeom>
          </p:spPr>
          <p:txBody>
            <a:bodyPr anchor="ctr" rtlCol="false" tIns="50800" lIns="50800" bIns="50800" rIns="50800"/>
            <a:lstStyle/>
            <a:p>
              <a:pPr algn="ctr">
                <a:lnSpc>
                  <a:spcPts val="3499"/>
                </a:lnSpc>
              </a:pPr>
            </a:p>
          </p:txBody>
        </p:sp>
      </p:grpSp>
      <p:grpSp>
        <p:nvGrpSpPr>
          <p:cNvPr name="Group 5" id="5"/>
          <p:cNvGrpSpPr/>
          <p:nvPr/>
        </p:nvGrpSpPr>
        <p:grpSpPr>
          <a:xfrm rot="3355712">
            <a:off x="-219793" y="1928526"/>
            <a:ext cx="9226781" cy="11034127"/>
            <a:chOff x="0" y="0"/>
            <a:chExt cx="2430099" cy="2906107"/>
          </a:xfrm>
        </p:grpSpPr>
        <p:sp>
          <p:nvSpPr>
            <p:cNvPr name="Freeform 6" id="6"/>
            <p:cNvSpPr/>
            <p:nvPr/>
          </p:nvSpPr>
          <p:spPr>
            <a:xfrm flipH="false" flipV="false" rot="0">
              <a:off x="0" y="0"/>
              <a:ext cx="2430099" cy="2906107"/>
            </a:xfrm>
            <a:custGeom>
              <a:avLst/>
              <a:gdLst/>
              <a:ahLst/>
              <a:cxnLst/>
              <a:rect r="r" b="b" t="t" l="l"/>
              <a:pathLst>
                <a:path h="2906107" w="2430099">
                  <a:moveTo>
                    <a:pt x="42793" y="0"/>
                  </a:moveTo>
                  <a:lnTo>
                    <a:pt x="2387306" y="0"/>
                  </a:lnTo>
                  <a:cubicBezTo>
                    <a:pt x="2410940" y="0"/>
                    <a:pt x="2430099" y="19159"/>
                    <a:pt x="2430099" y="42793"/>
                  </a:cubicBezTo>
                  <a:lnTo>
                    <a:pt x="2430099" y="2863315"/>
                  </a:lnTo>
                  <a:cubicBezTo>
                    <a:pt x="2430099" y="2874664"/>
                    <a:pt x="2425590" y="2885549"/>
                    <a:pt x="2417565" y="2893574"/>
                  </a:cubicBezTo>
                  <a:cubicBezTo>
                    <a:pt x="2409540" y="2901599"/>
                    <a:pt x="2398655" y="2906107"/>
                    <a:pt x="2387306" y="2906107"/>
                  </a:cubicBezTo>
                  <a:lnTo>
                    <a:pt x="42793" y="2906107"/>
                  </a:lnTo>
                  <a:cubicBezTo>
                    <a:pt x="31443" y="2906107"/>
                    <a:pt x="20559" y="2901599"/>
                    <a:pt x="12534" y="2893574"/>
                  </a:cubicBezTo>
                  <a:cubicBezTo>
                    <a:pt x="4508" y="2885549"/>
                    <a:pt x="0" y="2874664"/>
                    <a:pt x="0" y="2863315"/>
                  </a:cubicBezTo>
                  <a:lnTo>
                    <a:pt x="0" y="42793"/>
                  </a:lnTo>
                  <a:cubicBezTo>
                    <a:pt x="0" y="31443"/>
                    <a:pt x="4508" y="20559"/>
                    <a:pt x="12534" y="12534"/>
                  </a:cubicBezTo>
                  <a:cubicBezTo>
                    <a:pt x="20559" y="4508"/>
                    <a:pt x="31443" y="0"/>
                    <a:pt x="42793" y="0"/>
                  </a:cubicBezTo>
                  <a:close/>
                </a:path>
              </a:pathLst>
            </a:custGeom>
            <a:solidFill>
              <a:srgbClr val="0D213B"/>
            </a:solidFill>
          </p:spPr>
        </p:sp>
        <p:sp>
          <p:nvSpPr>
            <p:cNvPr name="TextBox 7" id="7"/>
            <p:cNvSpPr txBox="true"/>
            <p:nvPr/>
          </p:nvSpPr>
          <p:spPr>
            <a:xfrm>
              <a:off x="0" y="-47625"/>
              <a:ext cx="2430099" cy="2953732"/>
            </a:xfrm>
            <a:prstGeom prst="rect">
              <a:avLst/>
            </a:prstGeom>
          </p:spPr>
          <p:txBody>
            <a:bodyPr anchor="ctr" rtlCol="false" tIns="50800" lIns="50800" bIns="50800" rIns="50800"/>
            <a:lstStyle/>
            <a:p>
              <a:pPr algn="ctr">
                <a:lnSpc>
                  <a:spcPts val="3499"/>
                </a:lnSpc>
              </a:pPr>
            </a:p>
          </p:txBody>
        </p:sp>
      </p:grpSp>
      <p:grpSp>
        <p:nvGrpSpPr>
          <p:cNvPr name="Group 8" id="8"/>
          <p:cNvGrpSpPr/>
          <p:nvPr/>
        </p:nvGrpSpPr>
        <p:grpSpPr>
          <a:xfrm rot="3355712">
            <a:off x="14553643" y="3694329"/>
            <a:ext cx="5997059" cy="7887828"/>
            <a:chOff x="0" y="0"/>
            <a:chExt cx="1579472" cy="2077453"/>
          </a:xfrm>
        </p:grpSpPr>
        <p:sp>
          <p:nvSpPr>
            <p:cNvPr name="Freeform 9" id="9"/>
            <p:cNvSpPr/>
            <p:nvPr/>
          </p:nvSpPr>
          <p:spPr>
            <a:xfrm flipH="false" flipV="false" rot="0">
              <a:off x="0" y="0"/>
              <a:ext cx="1579472" cy="2077453"/>
            </a:xfrm>
            <a:custGeom>
              <a:avLst/>
              <a:gdLst/>
              <a:ahLst/>
              <a:cxnLst/>
              <a:rect r="r" b="b" t="t" l="l"/>
              <a:pathLst>
                <a:path h="2077453" w="1579472">
                  <a:moveTo>
                    <a:pt x="65839" y="0"/>
                  </a:moveTo>
                  <a:lnTo>
                    <a:pt x="1513634" y="0"/>
                  </a:lnTo>
                  <a:cubicBezTo>
                    <a:pt x="1549995" y="0"/>
                    <a:pt x="1579472" y="29477"/>
                    <a:pt x="1579472" y="65839"/>
                  </a:cubicBezTo>
                  <a:lnTo>
                    <a:pt x="1579472" y="2011614"/>
                  </a:lnTo>
                  <a:cubicBezTo>
                    <a:pt x="1579472" y="2047976"/>
                    <a:pt x="1549995" y="2077453"/>
                    <a:pt x="1513634" y="2077453"/>
                  </a:cubicBezTo>
                  <a:lnTo>
                    <a:pt x="65839" y="2077453"/>
                  </a:lnTo>
                  <a:cubicBezTo>
                    <a:pt x="48377" y="2077453"/>
                    <a:pt x="31631" y="2070516"/>
                    <a:pt x="19284" y="2058169"/>
                  </a:cubicBezTo>
                  <a:cubicBezTo>
                    <a:pt x="6937" y="2045822"/>
                    <a:pt x="0" y="2029076"/>
                    <a:pt x="0" y="2011614"/>
                  </a:cubicBezTo>
                  <a:lnTo>
                    <a:pt x="0" y="65839"/>
                  </a:lnTo>
                  <a:cubicBezTo>
                    <a:pt x="0" y="48377"/>
                    <a:pt x="6937" y="31631"/>
                    <a:pt x="19284" y="19284"/>
                  </a:cubicBezTo>
                  <a:cubicBezTo>
                    <a:pt x="31631" y="6937"/>
                    <a:pt x="48377" y="0"/>
                    <a:pt x="65839" y="0"/>
                  </a:cubicBezTo>
                  <a:close/>
                </a:path>
              </a:pathLst>
            </a:custGeom>
            <a:solidFill>
              <a:srgbClr val="0D213B"/>
            </a:solidFill>
          </p:spPr>
        </p:sp>
        <p:sp>
          <p:nvSpPr>
            <p:cNvPr name="TextBox 10" id="10"/>
            <p:cNvSpPr txBox="true"/>
            <p:nvPr/>
          </p:nvSpPr>
          <p:spPr>
            <a:xfrm>
              <a:off x="0" y="-47625"/>
              <a:ext cx="1579472" cy="2125078"/>
            </a:xfrm>
            <a:prstGeom prst="rect">
              <a:avLst/>
            </a:prstGeom>
          </p:spPr>
          <p:txBody>
            <a:bodyPr anchor="ctr" rtlCol="false" tIns="50800" lIns="50800" bIns="50800" rIns="50800"/>
            <a:lstStyle/>
            <a:p>
              <a:pPr algn="ctr">
                <a:lnSpc>
                  <a:spcPts val="3499"/>
                </a:lnSpc>
              </a:pPr>
            </a:p>
          </p:txBody>
        </p:sp>
      </p:grpSp>
      <p:sp>
        <p:nvSpPr>
          <p:cNvPr name="TextBox 11" id="11"/>
          <p:cNvSpPr txBox="true"/>
          <p:nvPr/>
        </p:nvSpPr>
        <p:spPr>
          <a:xfrm rot="0">
            <a:off x="1556013" y="3863772"/>
            <a:ext cx="7922525" cy="2936875"/>
          </a:xfrm>
          <a:prstGeom prst="rect">
            <a:avLst/>
          </a:prstGeom>
        </p:spPr>
        <p:txBody>
          <a:bodyPr anchor="t" rtlCol="false" tIns="0" lIns="0" bIns="0" rIns="0">
            <a:spAutoFit/>
          </a:bodyPr>
          <a:lstStyle/>
          <a:p>
            <a:pPr>
              <a:lnSpc>
                <a:spcPts val="7699"/>
              </a:lnSpc>
            </a:pPr>
            <a:r>
              <a:rPr lang="en-US" sz="6999" spc="139">
                <a:solidFill>
                  <a:srgbClr val="FFFFFF"/>
                </a:solidFill>
                <a:latin typeface="Lato Bold"/>
              </a:rPr>
              <a:t>IMAGE SEGMENTATION </a:t>
            </a:r>
          </a:p>
          <a:p>
            <a:pPr>
              <a:lnSpc>
                <a:spcPts val="7699"/>
              </a:lnSpc>
            </a:pPr>
            <a:r>
              <a:rPr lang="en-US" sz="6999" spc="139">
                <a:solidFill>
                  <a:srgbClr val="FFFFFF"/>
                </a:solidFill>
                <a:latin typeface="Lato Bold"/>
              </a:rPr>
              <a:t>USING MATLAB</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3355712">
            <a:off x="-4075283" y="1280477"/>
            <a:ext cx="8949798" cy="11034127"/>
            <a:chOff x="0" y="0"/>
            <a:chExt cx="2357148" cy="2906107"/>
          </a:xfrm>
        </p:grpSpPr>
        <p:sp>
          <p:nvSpPr>
            <p:cNvPr name="Freeform 3" id="3"/>
            <p:cNvSpPr/>
            <p:nvPr/>
          </p:nvSpPr>
          <p:spPr>
            <a:xfrm flipH="false" flipV="false" rot="0">
              <a:off x="0" y="0"/>
              <a:ext cx="2357149" cy="2906107"/>
            </a:xfrm>
            <a:custGeom>
              <a:avLst/>
              <a:gdLst/>
              <a:ahLst/>
              <a:cxnLst/>
              <a:rect r="r" b="b" t="t" l="l"/>
              <a:pathLst>
                <a:path h="2906107" w="2357149">
                  <a:moveTo>
                    <a:pt x="44117" y="0"/>
                  </a:moveTo>
                  <a:lnTo>
                    <a:pt x="2313032" y="0"/>
                  </a:lnTo>
                  <a:cubicBezTo>
                    <a:pt x="2324732" y="0"/>
                    <a:pt x="2335954" y="4648"/>
                    <a:pt x="2344227" y="12922"/>
                  </a:cubicBezTo>
                  <a:cubicBezTo>
                    <a:pt x="2352501" y="21195"/>
                    <a:pt x="2357149" y="32416"/>
                    <a:pt x="2357149" y="44117"/>
                  </a:cubicBezTo>
                  <a:lnTo>
                    <a:pt x="2357149" y="2861991"/>
                  </a:lnTo>
                  <a:cubicBezTo>
                    <a:pt x="2357149" y="2886356"/>
                    <a:pt x="2337397" y="2906107"/>
                    <a:pt x="2313032" y="2906107"/>
                  </a:cubicBezTo>
                  <a:lnTo>
                    <a:pt x="44117" y="2906107"/>
                  </a:lnTo>
                  <a:cubicBezTo>
                    <a:pt x="19752" y="2906107"/>
                    <a:pt x="0" y="2886356"/>
                    <a:pt x="0" y="2861991"/>
                  </a:cubicBezTo>
                  <a:lnTo>
                    <a:pt x="0" y="44117"/>
                  </a:lnTo>
                  <a:cubicBezTo>
                    <a:pt x="0" y="19752"/>
                    <a:pt x="19752" y="0"/>
                    <a:pt x="44117" y="0"/>
                  </a:cubicBezTo>
                  <a:close/>
                </a:path>
              </a:pathLst>
            </a:custGeom>
            <a:solidFill>
              <a:srgbClr val="FF1616"/>
            </a:solidFill>
          </p:spPr>
        </p:sp>
        <p:sp>
          <p:nvSpPr>
            <p:cNvPr name="TextBox 4" id="4"/>
            <p:cNvSpPr txBox="true"/>
            <p:nvPr/>
          </p:nvSpPr>
          <p:spPr>
            <a:xfrm>
              <a:off x="0" y="-47625"/>
              <a:ext cx="2357148" cy="2953732"/>
            </a:xfrm>
            <a:prstGeom prst="rect">
              <a:avLst/>
            </a:prstGeom>
          </p:spPr>
          <p:txBody>
            <a:bodyPr anchor="ctr" rtlCol="false" tIns="50800" lIns="50800" bIns="50800" rIns="50800"/>
            <a:lstStyle/>
            <a:p>
              <a:pPr algn="ctr">
                <a:lnSpc>
                  <a:spcPts val="3499"/>
                </a:lnSpc>
              </a:pPr>
            </a:p>
          </p:txBody>
        </p:sp>
      </p:grpSp>
      <p:grpSp>
        <p:nvGrpSpPr>
          <p:cNvPr name="Group 5" id="5"/>
          <p:cNvGrpSpPr/>
          <p:nvPr/>
        </p:nvGrpSpPr>
        <p:grpSpPr>
          <a:xfrm rot="3355712">
            <a:off x="203552" y="-6638280"/>
            <a:ext cx="8949798" cy="11034127"/>
            <a:chOff x="0" y="0"/>
            <a:chExt cx="2357148" cy="2906107"/>
          </a:xfrm>
        </p:grpSpPr>
        <p:sp>
          <p:nvSpPr>
            <p:cNvPr name="Freeform 6" id="6"/>
            <p:cNvSpPr/>
            <p:nvPr/>
          </p:nvSpPr>
          <p:spPr>
            <a:xfrm flipH="false" flipV="false" rot="0">
              <a:off x="0" y="0"/>
              <a:ext cx="2357149" cy="2906107"/>
            </a:xfrm>
            <a:custGeom>
              <a:avLst/>
              <a:gdLst/>
              <a:ahLst/>
              <a:cxnLst/>
              <a:rect r="r" b="b" t="t" l="l"/>
              <a:pathLst>
                <a:path h="2906107" w="2357149">
                  <a:moveTo>
                    <a:pt x="44117" y="0"/>
                  </a:moveTo>
                  <a:lnTo>
                    <a:pt x="2313032" y="0"/>
                  </a:lnTo>
                  <a:cubicBezTo>
                    <a:pt x="2324732" y="0"/>
                    <a:pt x="2335954" y="4648"/>
                    <a:pt x="2344227" y="12922"/>
                  </a:cubicBezTo>
                  <a:cubicBezTo>
                    <a:pt x="2352501" y="21195"/>
                    <a:pt x="2357149" y="32416"/>
                    <a:pt x="2357149" y="44117"/>
                  </a:cubicBezTo>
                  <a:lnTo>
                    <a:pt x="2357149" y="2861991"/>
                  </a:lnTo>
                  <a:cubicBezTo>
                    <a:pt x="2357149" y="2886356"/>
                    <a:pt x="2337397" y="2906107"/>
                    <a:pt x="2313032" y="2906107"/>
                  </a:cubicBezTo>
                  <a:lnTo>
                    <a:pt x="44117" y="2906107"/>
                  </a:lnTo>
                  <a:cubicBezTo>
                    <a:pt x="19752" y="2906107"/>
                    <a:pt x="0" y="2886356"/>
                    <a:pt x="0" y="2861991"/>
                  </a:cubicBezTo>
                  <a:lnTo>
                    <a:pt x="0" y="44117"/>
                  </a:lnTo>
                  <a:cubicBezTo>
                    <a:pt x="0" y="19752"/>
                    <a:pt x="19752" y="0"/>
                    <a:pt x="44117" y="0"/>
                  </a:cubicBezTo>
                  <a:close/>
                </a:path>
              </a:pathLst>
            </a:custGeom>
            <a:solidFill>
              <a:srgbClr val="0D213B"/>
            </a:solidFill>
          </p:spPr>
        </p:sp>
        <p:sp>
          <p:nvSpPr>
            <p:cNvPr name="TextBox 7" id="7"/>
            <p:cNvSpPr txBox="true"/>
            <p:nvPr/>
          </p:nvSpPr>
          <p:spPr>
            <a:xfrm>
              <a:off x="0" y="-47625"/>
              <a:ext cx="2357148" cy="2953732"/>
            </a:xfrm>
            <a:prstGeom prst="rect">
              <a:avLst/>
            </a:prstGeom>
          </p:spPr>
          <p:txBody>
            <a:bodyPr anchor="ctr" rtlCol="false" tIns="50800" lIns="50800" bIns="50800" rIns="50800"/>
            <a:lstStyle/>
            <a:p>
              <a:pPr algn="ctr">
                <a:lnSpc>
                  <a:spcPts val="3499"/>
                </a:lnSpc>
              </a:pPr>
            </a:p>
          </p:txBody>
        </p:sp>
      </p:grpSp>
      <p:sp>
        <p:nvSpPr>
          <p:cNvPr name="TextBox 8" id="8"/>
          <p:cNvSpPr txBox="true"/>
          <p:nvPr/>
        </p:nvSpPr>
        <p:spPr>
          <a:xfrm rot="0">
            <a:off x="632006" y="518522"/>
            <a:ext cx="6844568" cy="1815095"/>
          </a:xfrm>
          <a:prstGeom prst="rect">
            <a:avLst/>
          </a:prstGeom>
        </p:spPr>
        <p:txBody>
          <a:bodyPr anchor="t" rtlCol="false" tIns="0" lIns="0" bIns="0" rIns="0">
            <a:spAutoFit/>
          </a:bodyPr>
          <a:lstStyle/>
          <a:p>
            <a:pPr>
              <a:lnSpc>
                <a:spcPts val="7094"/>
              </a:lnSpc>
            </a:pPr>
            <a:r>
              <a:rPr lang="en-US" sz="6449">
                <a:solidFill>
                  <a:srgbClr val="FFFFFF"/>
                </a:solidFill>
                <a:latin typeface="Lato Bold"/>
              </a:rPr>
              <a:t>IMAGE SEGMENTATION</a:t>
            </a:r>
          </a:p>
        </p:txBody>
      </p:sp>
      <p:sp>
        <p:nvSpPr>
          <p:cNvPr name="TextBox 9" id="9"/>
          <p:cNvSpPr txBox="true"/>
          <p:nvPr/>
        </p:nvSpPr>
        <p:spPr>
          <a:xfrm rot="0">
            <a:off x="6995676" y="2478932"/>
            <a:ext cx="10811425" cy="6337635"/>
          </a:xfrm>
          <a:prstGeom prst="rect">
            <a:avLst/>
          </a:prstGeom>
        </p:spPr>
        <p:txBody>
          <a:bodyPr anchor="t" rtlCol="false" tIns="0" lIns="0" bIns="0" rIns="0">
            <a:spAutoFit/>
          </a:bodyPr>
          <a:lstStyle/>
          <a:p>
            <a:pPr algn="ctr">
              <a:lnSpc>
                <a:spcPts val="3905"/>
              </a:lnSpc>
            </a:pPr>
            <a:r>
              <a:rPr lang="en-US" sz="2789">
                <a:solidFill>
                  <a:srgbClr val="000000"/>
                </a:solidFill>
                <a:latin typeface="Canva Sans Bold"/>
              </a:rPr>
              <a:t>Image segmentation is the process of partitioning a </a:t>
            </a:r>
            <a:r>
              <a:rPr lang="en-US" sz="2789" u="sng">
                <a:solidFill>
                  <a:srgbClr val="000000"/>
                </a:solidFill>
                <a:latin typeface="Canva Sans Bold"/>
                <a:hlinkClick r:id="rId2" tooltip="https://en.wikipedia.org/wiki/Digital_image"/>
              </a:rPr>
              <a:t>digital image</a:t>
            </a:r>
            <a:r>
              <a:rPr lang="en-US" sz="2789">
                <a:solidFill>
                  <a:srgbClr val="000000"/>
                </a:solidFill>
                <a:latin typeface="Canva Sans Bold"/>
              </a:rPr>
              <a:t> into multiple image segments, also known as image regions or image objects (</a:t>
            </a:r>
            <a:r>
              <a:rPr lang="en-US" sz="2789" u="sng">
                <a:solidFill>
                  <a:srgbClr val="000000"/>
                </a:solidFill>
                <a:latin typeface="Canva Sans Bold"/>
                <a:hlinkClick r:id="rId3" tooltip="https://en.wikipedia.org/wiki/Set_(mathematics)"/>
              </a:rPr>
              <a:t>sets</a:t>
            </a:r>
            <a:r>
              <a:rPr lang="en-US" sz="2789">
                <a:solidFill>
                  <a:srgbClr val="000000"/>
                </a:solidFill>
                <a:latin typeface="Canva Sans Bold"/>
              </a:rPr>
              <a:t> of </a:t>
            </a:r>
            <a:r>
              <a:rPr lang="en-US" sz="2789" u="sng">
                <a:solidFill>
                  <a:srgbClr val="000000"/>
                </a:solidFill>
                <a:latin typeface="Canva Sans Bold"/>
                <a:hlinkClick r:id="rId4" tooltip="https://en.wikipedia.org/wiki/Pixel"/>
              </a:rPr>
              <a:t>pixels</a:t>
            </a:r>
            <a:r>
              <a:rPr lang="en-US" sz="2789">
                <a:solidFill>
                  <a:srgbClr val="000000"/>
                </a:solidFill>
                <a:latin typeface="Canva Sans Bold"/>
              </a:rPr>
              <a:t>). </a:t>
            </a:r>
          </a:p>
          <a:p>
            <a:pPr algn="ctr">
              <a:lnSpc>
                <a:spcPts val="3905"/>
              </a:lnSpc>
            </a:pPr>
            <a:r>
              <a:rPr lang="en-US" sz="2789">
                <a:solidFill>
                  <a:srgbClr val="000000"/>
                </a:solidFill>
                <a:latin typeface="Canva Sans Bold"/>
              </a:rPr>
              <a:t>The goal of segmentation is to simplify and/or change the representation of an image into something that is more meaningful and easier to analyze.</a:t>
            </a:r>
            <a:r>
              <a:rPr lang="en-US" sz="2789">
                <a:solidFill>
                  <a:srgbClr val="000000"/>
                </a:solidFill>
                <a:latin typeface="Canva Sans Bold"/>
              </a:rPr>
              <a:t>Image segmentation is a pivotal task in the field of computer vision and image processing, </a:t>
            </a:r>
          </a:p>
          <a:p>
            <a:pPr algn="ctr">
              <a:lnSpc>
                <a:spcPts val="3905"/>
              </a:lnSpc>
            </a:pPr>
            <a:r>
              <a:rPr lang="en-US" sz="2789">
                <a:solidFill>
                  <a:srgbClr val="000000"/>
                </a:solidFill>
                <a:latin typeface="Canva Sans Bold"/>
              </a:rPr>
              <a:t>Accurate and efficient image segmentation is essential for extracting meaningful information from images, enabling machines to understand and interpret visual data. </a:t>
            </a:r>
          </a:p>
          <a:p>
            <a:pPr algn="ctr">
              <a:lnSpc>
                <a:spcPts val="3905"/>
              </a:lnSpc>
            </a:pPr>
            <a:r>
              <a:rPr lang="en-US" sz="2789">
                <a:solidFill>
                  <a:srgbClr val="000000"/>
                </a:solidFill>
                <a:latin typeface="Canva Sans Bold"/>
              </a:rPr>
              <a:t>Through this review, we will shed light on the state of the art in image segmentation within the MATLAB environment, </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3355712">
            <a:off x="-1339923" y="1696151"/>
            <a:ext cx="9520207" cy="11089520"/>
            <a:chOff x="0" y="0"/>
            <a:chExt cx="2507380" cy="2920697"/>
          </a:xfrm>
        </p:grpSpPr>
        <p:sp>
          <p:nvSpPr>
            <p:cNvPr name="Freeform 3" id="3"/>
            <p:cNvSpPr/>
            <p:nvPr/>
          </p:nvSpPr>
          <p:spPr>
            <a:xfrm flipH="false" flipV="false" rot="0">
              <a:off x="0" y="0"/>
              <a:ext cx="2507380" cy="2920697"/>
            </a:xfrm>
            <a:custGeom>
              <a:avLst/>
              <a:gdLst/>
              <a:ahLst/>
              <a:cxnLst/>
              <a:rect r="r" b="b" t="t" l="l"/>
              <a:pathLst>
                <a:path h="2920697" w="2507380">
                  <a:moveTo>
                    <a:pt x="41474" y="0"/>
                  </a:moveTo>
                  <a:lnTo>
                    <a:pt x="2465906" y="0"/>
                  </a:lnTo>
                  <a:cubicBezTo>
                    <a:pt x="2476906" y="0"/>
                    <a:pt x="2487455" y="4370"/>
                    <a:pt x="2495232" y="12147"/>
                  </a:cubicBezTo>
                  <a:cubicBezTo>
                    <a:pt x="2503010" y="19925"/>
                    <a:pt x="2507380" y="30474"/>
                    <a:pt x="2507380" y="41474"/>
                  </a:cubicBezTo>
                  <a:lnTo>
                    <a:pt x="2507380" y="2879223"/>
                  </a:lnTo>
                  <a:cubicBezTo>
                    <a:pt x="2507380" y="2890222"/>
                    <a:pt x="2503010" y="2900771"/>
                    <a:pt x="2495232" y="2908549"/>
                  </a:cubicBezTo>
                  <a:cubicBezTo>
                    <a:pt x="2487455" y="2916327"/>
                    <a:pt x="2476906" y="2920697"/>
                    <a:pt x="2465906" y="2920697"/>
                  </a:cubicBezTo>
                  <a:lnTo>
                    <a:pt x="41474" y="2920697"/>
                  </a:lnTo>
                  <a:cubicBezTo>
                    <a:pt x="30474" y="2920697"/>
                    <a:pt x="19925" y="2916327"/>
                    <a:pt x="12147" y="2908549"/>
                  </a:cubicBezTo>
                  <a:cubicBezTo>
                    <a:pt x="4370" y="2900771"/>
                    <a:pt x="0" y="2890222"/>
                    <a:pt x="0" y="2879223"/>
                  </a:cubicBezTo>
                  <a:lnTo>
                    <a:pt x="0" y="41474"/>
                  </a:lnTo>
                  <a:cubicBezTo>
                    <a:pt x="0" y="30474"/>
                    <a:pt x="4370" y="19925"/>
                    <a:pt x="12147" y="12147"/>
                  </a:cubicBezTo>
                  <a:cubicBezTo>
                    <a:pt x="19925" y="4370"/>
                    <a:pt x="30474" y="0"/>
                    <a:pt x="41474" y="0"/>
                  </a:cubicBezTo>
                  <a:close/>
                </a:path>
              </a:pathLst>
            </a:custGeom>
            <a:solidFill>
              <a:srgbClr val="0D213B"/>
            </a:solidFill>
          </p:spPr>
        </p:sp>
        <p:sp>
          <p:nvSpPr>
            <p:cNvPr name="TextBox 4" id="4"/>
            <p:cNvSpPr txBox="true"/>
            <p:nvPr/>
          </p:nvSpPr>
          <p:spPr>
            <a:xfrm>
              <a:off x="0" y="-47625"/>
              <a:ext cx="2507380" cy="2968322"/>
            </a:xfrm>
            <a:prstGeom prst="rect">
              <a:avLst/>
            </a:prstGeom>
          </p:spPr>
          <p:txBody>
            <a:bodyPr anchor="ctr" rtlCol="false" tIns="50800" lIns="50800" bIns="50800" rIns="50800"/>
            <a:lstStyle/>
            <a:p>
              <a:pPr algn="ctr">
                <a:lnSpc>
                  <a:spcPts val="3499"/>
                </a:lnSpc>
              </a:pPr>
            </a:p>
          </p:txBody>
        </p:sp>
      </p:grpSp>
      <p:grpSp>
        <p:nvGrpSpPr>
          <p:cNvPr name="Group 5" id="5"/>
          <p:cNvGrpSpPr/>
          <p:nvPr/>
        </p:nvGrpSpPr>
        <p:grpSpPr>
          <a:xfrm rot="3355712">
            <a:off x="10732561" y="1205074"/>
            <a:ext cx="7939482" cy="9223051"/>
            <a:chOff x="0" y="0"/>
            <a:chExt cx="2091057" cy="2429116"/>
          </a:xfrm>
        </p:grpSpPr>
        <p:sp>
          <p:nvSpPr>
            <p:cNvPr name="Freeform 6" id="6"/>
            <p:cNvSpPr/>
            <p:nvPr/>
          </p:nvSpPr>
          <p:spPr>
            <a:xfrm flipH="false" flipV="false" rot="0">
              <a:off x="0" y="0"/>
              <a:ext cx="2091057" cy="2429116"/>
            </a:xfrm>
            <a:custGeom>
              <a:avLst/>
              <a:gdLst/>
              <a:ahLst/>
              <a:cxnLst/>
              <a:rect r="r" b="b" t="t" l="l"/>
              <a:pathLst>
                <a:path h="2429116" w="2091057">
                  <a:moveTo>
                    <a:pt x="49731" y="0"/>
                  </a:moveTo>
                  <a:lnTo>
                    <a:pt x="2041326" y="0"/>
                  </a:lnTo>
                  <a:cubicBezTo>
                    <a:pt x="2054516" y="0"/>
                    <a:pt x="2067165" y="5239"/>
                    <a:pt x="2076491" y="14566"/>
                  </a:cubicBezTo>
                  <a:cubicBezTo>
                    <a:pt x="2085818" y="23892"/>
                    <a:pt x="2091057" y="36541"/>
                    <a:pt x="2091057" y="49731"/>
                  </a:cubicBezTo>
                  <a:lnTo>
                    <a:pt x="2091057" y="2379386"/>
                  </a:lnTo>
                  <a:cubicBezTo>
                    <a:pt x="2091057" y="2392575"/>
                    <a:pt x="2085818" y="2405224"/>
                    <a:pt x="2076491" y="2414551"/>
                  </a:cubicBezTo>
                  <a:cubicBezTo>
                    <a:pt x="2067165" y="2423877"/>
                    <a:pt x="2054516" y="2429116"/>
                    <a:pt x="2041326" y="2429116"/>
                  </a:cubicBezTo>
                  <a:lnTo>
                    <a:pt x="49731" y="2429116"/>
                  </a:lnTo>
                  <a:cubicBezTo>
                    <a:pt x="36541" y="2429116"/>
                    <a:pt x="23892" y="2423877"/>
                    <a:pt x="14566" y="2414551"/>
                  </a:cubicBezTo>
                  <a:cubicBezTo>
                    <a:pt x="5239" y="2405224"/>
                    <a:pt x="0" y="2392575"/>
                    <a:pt x="0" y="2379386"/>
                  </a:cubicBezTo>
                  <a:lnTo>
                    <a:pt x="0" y="49731"/>
                  </a:lnTo>
                  <a:cubicBezTo>
                    <a:pt x="0" y="36541"/>
                    <a:pt x="5239" y="23892"/>
                    <a:pt x="14566" y="14566"/>
                  </a:cubicBezTo>
                  <a:cubicBezTo>
                    <a:pt x="23892" y="5239"/>
                    <a:pt x="36541" y="0"/>
                    <a:pt x="49731" y="0"/>
                  </a:cubicBezTo>
                  <a:close/>
                </a:path>
              </a:pathLst>
            </a:custGeom>
            <a:solidFill>
              <a:srgbClr val="FF1616"/>
            </a:solidFill>
          </p:spPr>
        </p:sp>
        <p:sp>
          <p:nvSpPr>
            <p:cNvPr name="TextBox 7" id="7"/>
            <p:cNvSpPr txBox="true"/>
            <p:nvPr/>
          </p:nvSpPr>
          <p:spPr>
            <a:xfrm>
              <a:off x="0" y="-47625"/>
              <a:ext cx="2091057" cy="2476741"/>
            </a:xfrm>
            <a:prstGeom prst="rect">
              <a:avLst/>
            </a:prstGeom>
          </p:spPr>
          <p:txBody>
            <a:bodyPr anchor="ctr" rtlCol="false" tIns="50800" lIns="50800" bIns="50800" rIns="50800"/>
            <a:lstStyle/>
            <a:p>
              <a:pPr algn="ctr">
                <a:lnSpc>
                  <a:spcPts val="3499"/>
                </a:lnSpc>
              </a:pPr>
            </a:p>
          </p:txBody>
        </p:sp>
      </p:grpSp>
      <p:sp>
        <p:nvSpPr>
          <p:cNvPr name="TextBox 8" id="8"/>
          <p:cNvSpPr txBox="true"/>
          <p:nvPr/>
        </p:nvSpPr>
        <p:spPr>
          <a:xfrm rot="0">
            <a:off x="216983" y="4988157"/>
            <a:ext cx="8053980" cy="1647360"/>
          </a:xfrm>
          <a:prstGeom prst="rect">
            <a:avLst/>
          </a:prstGeom>
        </p:spPr>
        <p:txBody>
          <a:bodyPr anchor="t" rtlCol="false" tIns="0" lIns="0" bIns="0" rIns="0">
            <a:spAutoFit/>
          </a:bodyPr>
          <a:lstStyle/>
          <a:p>
            <a:pPr algn="ctr">
              <a:lnSpc>
                <a:spcPts val="6535"/>
              </a:lnSpc>
            </a:pPr>
            <a:r>
              <a:rPr lang="en-US" sz="5445">
                <a:solidFill>
                  <a:srgbClr val="FFFFFF"/>
                </a:solidFill>
                <a:latin typeface="Lato Bold"/>
              </a:rPr>
              <a:t>TYPES OF IMAGESEGMENTATION</a:t>
            </a:r>
          </a:p>
        </p:txBody>
      </p:sp>
      <p:sp>
        <p:nvSpPr>
          <p:cNvPr name="TextBox 9" id="9"/>
          <p:cNvSpPr txBox="true"/>
          <p:nvPr/>
        </p:nvSpPr>
        <p:spPr>
          <a:xfrm rot="0">
            <a:off x="11233462" y="3367448"/>
            <a:ext cx="6937681" cy="5269466"/>
          </a:xfrm>
          <a:prstGeom prst="rect">
            <a:avLst/>
          </a:prstGeom>
        </p:spPr>
        <p:txBody>
          <a:bodyPr anchor="t" rtlCol="false" tIns="0" lIns="0" bIns="0" rIns="0">
            <a:spAutoFit/>
          </a:bodyPr>
          <a:lstStyle/>
          <a:p>
            <a:pPr>
              <a:lnSpc>
                <a:spcPts val="3512"/>
              </a:lnSpc>
            </a:pPr>
            <a:r>
              <a:rPr lang="en-US" sz="2508">
                <a:solidFill>
                  <a:srgbClr val="FFFFFF"/>
                </a:solidFill>
                <a:latin typeface="Lato Bold"/>
              </a:rPr>
              <a:t>An image is a two-dimensional matrix consisting of rows and columns; each element within the matrix is considered a pixel . In a digital image, pixels are the smallest unit that can be controlled and manipulated. </a:t>
            </a:r>
          </a:p>
          <a:p>
            <a:pPr>
              <a:lnSpc>
                <a:spcPts val="3512"/>
              </a:lnSpc>
            </a:pPr>
            <a:r>
              <a:rPr lang="en-US" sz="2508">
                <a:solidFill>
                  <a:srgbClr val="FFFFFF"/>
                </a:solidFill>
                <a:latin typeface="Lato Bold"/>
              </a:rPr>
              <a:t>Dividing or segmenting an image makes something vague easier to analyse . </a:t>
            </a:r>
          </a:p>
          <a:p>
            <a:pPr>
              <a:lnSpc>
                <a:spcPts val="3512"/>
              </a:lnSpc>
            </a:pPr>
            <a:r>
              <a:rPr lang="en-US" sz="2508">
                <a:solidFill>
                  <a:srgbClr val="FFFFFF"/>
                </a:solidFill>
                <a:latin typeface="Lato Bold"/>
              </a:rPr>
              <a:t>Image segmentation can be divided into three types:</a:t>
            </a:r>
          </a:p>
          <a:p>
            <a:pPr marL="541621" indent="-270811" lvl="1">
              <a:lnSpc>
                <a:spcPts val="3512"/>
              </a:lnSpc>
              <a:buFont typeface="Arial"/>
              <a:buChar char="•"/>
            </a:pPr>
            <a:r>
              <a:rPr lang="en-US" sz="2508">
                <a:solidFill>
                  <a:srgbClr val="FFFFFF"/>
                </a:solidFill>
                <a:latin typeface="Lato Bold"/>
              </a:rPr>
              <a:t> threshold-based </a:t>
            </a:r>
          </a:p>
          <a:p>
            <a:pPr marL="541621" indent="-270811" lvl="1">
              <a:lnSpc>
                <a:spcPts val="3512"/>
              </a:lnSpc>
              <a:buFont typeface="Arial"/>
              <a:buChar char="•"/>
            </a:pPr>
            <a:r>
              <a:rPr lang="en-US" sz="2508">
                <a:solidFill>
                  <a:srgbClr val="FFFFFF"/>
                </a:solidFill>
                <a:latin typeface="Lato Bold"/>
              </a:rPr>
              <a:t>edge detection </a:t>
            </a:r>
          </a:p>
          <a:p>
            <a:pPr marL="541621" indent="-270811" lvl="1">
              <a:lnSpc>
                <a:spcPts val="3512"/>
              </a:lnSpc>
              <a:buFont typeface="Arial"/>
              <a:buChar char="•"/>
            </a:pPr>
            <a:r>
              <a:rPr lang="en-US" sz="2508">
                <a:solidFill>
                  <a:srgbClr val="FFFFFF"/>
                </a:solidFill>
                <a:latin typeface="Lato Bold"/>
              </a:rPr>
              <a:t>Region based segmentation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3355712">
            <a:off x="-2176269" y="1629995"/>
            <a:ext cx="9520207" cy="11089520"/>
            <a:chOff x="0" y="0"/>
            <a:chExt cx="2507380" cy="2920697"/>
          </a:xfrm>
        </p:grpSpPr>
        <p:sp>
          <p:nvSpPr>
            <p:cNvPr name="Freeform 3" id="3"/>
            <p:cNvSpPr/>
            <p:nvPr/>
          </p:nvSpPr>
          <p:spPr>
            <a:xfrm flipH="false" flipV="false" rot="0">
              <a:off x="0" y="0"/>
              <a:ext cx="2507380" cy="2920697"/>
            </a:xfrm>
            <a:custGeom>
              <a:avLst/>
              <a:gdLst/>
              <a:ahLst/>
              <a:cxnLst/>
              <a:rect r="r" b="b" t="t" l="l"/>
              <a:pathLst>
                <a:path h="2920697" w="2507380">
                  <a:moveTo>
                    <a:pt x="41474" y="0"/>
                  </a:moveTo>
                  <a:lnTo>
                    <a:pt x="2465906" y="0"/>
                  </a:lnTo>
                  <a:cubicBezTo>
                    <a:pt x="2476906" y="0"/>
                    <a:pt x="2487455" y="4370"/>
                    <a:pt x="2495232" y="12147"/>
                  </a:cubicBezTo>
                  <a:cubicBezTo>
                    <a:pt x="2503010" y="19925"/>
                    <a:pt x="2507380" y="30474"/>
                    <a:pt x="2507380" y="41474"/>
                  </a:cubicBezTo>
                  <a:lnTo>
                    <a:pt x="2507380" y="2879223"/>
                  </a:lnTo>
                  <a:cubicBezTo>
                    <a:pt x="2507380" y="2890222"/>
                    <a:pt x="2503010" y="2900771"/>
                    <a:pt x="2495232" y="2908549"/>
                  </a:cubicBezTo>
                  <a:cubicBezTo>
                    <a:pt x="2487455" y="2916327"/>
                    <a:pt x="2476906" y="2920697"/>
                    <a:pt x="2465906" y="2920697"/>
                  </a:cubicBezTo>
                  <a:lnTo>
                    <a:pt x="41474" y="2920697"/>
                  </a:lnTo>
                  <a:cubicBezTo>
                    <a:pt x="30474" y="2920697"/>
                    <a:pt x="19925" y="2916327"/>
                    <a:pt x="12147" y="2908549"/>
                  </a:cubicBezTo>
                  <a:cubicBezTo>
                    <a:pt x="4370" y="2900771"/>
                    <a:pt x="0" y="2890222"/>
                    <a:pt x="0" y="2879223"/>
                  </a:cubicBezTo>
                  <a:lnTo>
                    <a:pt x="0" y="41474"/>
                  </a:lnTo>
                  <a:cubicBezTo>
                    <a:pt x="0" y="30474"/>
                    <a:pt x="4370" y="19925"/>
                    <a:pt x="12147" y="12147"/>
                  </a:cubicBezTo>
                  <a:cubicBezTo>
                    <a:pt x="19925" y="4370"/>
                    <a:pt x="30474" y="0"/>
                    <a:pt x="41474" y="0"/>
                  </a:cubicBezTo>
                  <a:close/>
                </a:path>
              </a:pathLst>
            </a:custGeom>
            <a:solidFill>
              <a:srgbClr val="0D213B"/>
            </a:solidFill>
          </p:spPr>
        </p:sp>
        <p:sp>
          <p:nvSpPr>
            <p:cNvPr name="TextBox 4" id="4"/>
            <p:cNvSpPr txBox="true"/>
            <p:nvPr/>
          </p:nvSpPr>
          <p:spPr>
            <a:xfrm>
              <a:off x="0" y="-47625"/>
              <a:ext cx="2507380" cy="2968322"/>
            </a:xfrm>
            <a:prstGeom prst="rect">
              <a:avLst/>
            </a:prstGeom>
          </p:spPr>
          <p:txBody>
            <a:bodyPr anchor="ctr" rtlCol="false" tIns="50800" lIns="50800" bIns="50800" rIns="50800"/>
            <a:lstStyle/>
            <a:p>
              <a:pPr algn="ctr">
                <a:lnSpc>
                  <a:spcPts val="3499"/>
                </a:lnSpc>
              </a:pPr>
            </a:p>
          </p:txBody>
        </p:sp>
      </p:grpSp>
      <p:grpSp>
        <p:nvGrpSpPr>
          <p:cNvPr name="Group 5" id="5"/>
          <p:cNvGrpSpPr/>
          <p:nvPr/>
        </p:nvGrpSpPr>
        <p:grpSpPr>
          <a:xfrm rot="3355712">
            <a:off x="7033910" y="-4709994"/>
            <a:ext cx="6001833" cy="7616433"/>
            <a:chOff x="0" y="0"/>
            <a:chExt cx="1580730" cy="2005974"/>
          </a:xfrm>
        </p:grpSpPr>
        <p:sp>
          <p:nvSpPr>
            <p:cNvPr name="Freeform 6" id="6"/>
            <p:cNvSpPr/>
            <p:nvPr/>
          </p:nvSpPr>
          <p:spPr>
            <a:xfrm flipH="false" flipV="false" rot="0">
              <a:off x="0" y="0"/>
              <a:ext cx="1580730" cy="2005974"/>
            </a:xfrm>
            <a:custGeom>
              <a:avLst/>
              <a:gdLst/>
              <a:ahLst/>
              <a:cxnLst/>
              <a:rect r="r" b="b" t="t" l="l"/>
              <a:pathLst>
                <a:path h="2005974" w="1580730">
                  <a:moveTo>
                    <a:pt x="65786" y="0"/>
                  </a:moveTo>
                  <a:lnTo>
                    <a:pt x="1514943" y="0"/>
                  </a:lnTo>
                  <a:cubicBezTo>
                    <a:pt x="1532391" y="0"/>
                    <a:pt x="1549124" y="6931"/>
                    <a:pt x="1561461" y="19268"/>
                  </a:cubicBezTo>
                  <a:cubicBezTo>
                    <a:pt x="1573799" y="31606"/>
                    <a:pt x="1580730" y="48339"/>
                    <a:pt x="1580730" y="65786"/>
                  </a:cubicBezTo>
                  <a:lnTo>
                    <a:pt x="1580730" y="1940188"/>
                  </a:lnTo>
                  <a:cubicBezTo>
                    <a:pt x="1580730" y="1976521"/>
                    <a:pt x="1551276" y="2005974"/>
                    <a:pt x="1514943" y="2005974"/>
                  </a:cubicBezTo>
                  <a:lnTo>
                    <a:pt x="65786" y="2005974"/>
                  </a:lnTo>
                  <a:cubicBezTo>
                    <a:pt x="48339" y="2005974"/>
                    <a:pt x="31606" y="1999043"/>
                    <a:pt x="19268" y="1986706"/>
                  </a:cubicBezTo>
                  <a:cubicBezTo>
                    <a:pt x="6931" y="1974368"/>
                    <a:pt x="0" y="1957635"/>
                    <a:pt x="0" y="1940188"/>
                  </a:cubicBezTo>
                  <a:lnTo>
                    <a:pt x="0" y="65786"/>
                  </a:lnTo>
                  <a:cubicBezTo>
                    <a:pt x="0" y="48339"/>
                    <a:pt x="6931" y="31606"/>
                    <a:pt x="19268" y="19268"/>
                  </a:cubicBezTo>
                  <a:cubicBezTo>
                    <a:pt x="31606" y="6931"/>
                    <a:pt x="48339" y="0"/>
                    <a:pt x="65786" y="0"/>
                  </a:cubicBezTo>
                  <a:close/>
                </a:path>
              </a:pathLst>
            </a:custGeom>
            <a:solidFill>
              <a:srgbClr val="FF1616"/>
            </a:solidFill>
          </p:spPr>
        </p:sp>
        <p:sp>
          <p:nvSpPr>
            <p:cNvPr name="TextBox 7" id="7"/>
            <p:cNvSpPr txBox="true"/>
            <p:nvPr/>
          </p:nvSpPr>
          <p:spPr>
            <a:xfrm>
              <a:off x="0" y="-47625"/>
              <a:ext cx="1580730" cy="2053599"/>
            </a:xfrm>
            <a:prstGeom prst="rect">
              <a:avLst/>
            </a:prstGeom>
          </p:spPr>
          <p:txBody>
            <a:bodyPr anchor="ctr" rtlCol="false" tIns="50800" lIns="50800" bIns="50800" rIns="50800"/>
            <a:lstStyle/>
            <a:p>
              <a:pPr algn="ctr">
                <a:lnSpc>
                  <a:spcPts val="3499"/>
                </a:lnSpc>
              </a:pPr>
            </a:p>
          </p:txBody>
        </p:sp>
      </p:grpSp>
      <p:sp>
        <p:nvSpPr>
          <p:cNvPr name="Freeform 8" id="8"/>
          <p:cNvSpPr/>
          <p:nvPr/>
        </p:nvSpPr>
        <p:spPr>
          <a:xfrm flipH="false" flipV="false" rot="0">
            <a:off x="7562226" y="2574841"/>
            <a:ext cx="10293393" cy="5137318"/>
          </a:xfrm>
          <a:custGeom>
            <a:avLst/>
            <a:gdLst/>
            <a:ahLst/>
            <a:cxnLst/>
            <a:rect r="r" b="b" t="t" l="l"/>
            <a:pathLst>
              <a:path h="5137318" w="10293393">
                <a:moveTo>
                  <a:pt x="0" y="0"/>
                </a:moveTo>
                <a:lnTo>
                  <a:pt x="10293393" y="0"/>
                </a:lnTo>
                <a:lnTo>
                  <a:pt x="10293393" y="5137318"/>
                </a:lnTo>
                <a:lnTo>
                  <a:pt x="0" y="5137318"/>
                </a:lnTo>
                <a:lnTo>
                  <a:pt x="0" y="0"/>
                </a:lnTo>
                <a:close/>
              </a:path>
            </a:pathLst>
          </a:custGeom>
          <a:blipFill>
            <a:blip r:embed="rId2"/>
            <a:stretch>
              <a:fillRect l="-12796" t="-24012" r="-8937" b="-13188"/>
            </a:stretch>
          </a:blipFill>
        </p:spPr>
      </p:sp>
      <p:sp>
        <p:nvSpPr>
          <p:cNvPr name="TextBox 9" id="9"/>
          <p:cNvSpPr txBox="true"/>
          <p:nvPr/>
        </p:nvSpPr>
        <p:spPr>
          <a:xfrm rot="0">
            <a:off x="359802" y="2963666"/>
            <a:ext cx="4981965" cy="1233729"/>
          </a:xfrm>
          <a:prstGeom prst="rect">
            <a:avLst/>
          </a:prstGeom>
        </p:spPr>
        <p:txBody>
          <a:bodyPr anchor="t" rtlCol="false" tIns="0" lIns="0" bIns="0" rIns="0">
            <a:spAutoFit/>
          </a:bodyPr>
          <a:lstStyle/>
          <a:p>
            <a:pPr>
              <a:lnSpc>
                <a:spcPts val="4819"/>
              </a:lnSpc>
            </a:pPr>
            <a:r>
              <a:rPr lang="en-US" sz="4016">
                <a:solidFill>
                  <a:srgbClr val="FF1616"/>
                </a:solidFill>
                <a:latin typeface="Lato Bold"/>
              </a:rPr>
              <a:t>THRESHOLD-BASED SEGMENTATION</a:t>
            </a:r>
          </a:p>
        </p:txBody>
      </p:sp>
      <p:sp>
        <p:nvSpPr>
          <p:cNvPr name="TextBox 10" id="10"/>
          <p:cNvSpPr txBox="true"/>
          <p:nvPr/>
        </p:nvSpPr>
        <p:spPr>
          <a:xfrm rot="0">
            <a:off x="192355" y="4291362"/>
            <a:ext cx="7136334" cy="5308399"/>
          </a:xfrm>
          <a:prstGeom prst="rect">
            <a:avLst/>
          </a:prstGeom>
        </p:spPr>
        <p:txBody>
          <a:bodyPr anchor="t" rtlCol="false" tIns="0" lIns="0" bIns="0" rIns="0">
            <a:spAutoFit/>
          </a:bodyPr>
          <a:lstStyle/>
          <a:p>
            <a:pPr>
              <a:lnSpc>
                <a:spcPts val="3864"/>
              </a:lnSpc>
            </a:pPr>
            <a:r>
              <a:rPr lang="en-US" sz="2760">
                <a:solidFill>
                  <a:srgbClr val="FFFFFF"/>
                </a:solidFill>
                <a:latin typeface="Lato"/>
              </a:rPr>
              <a:t>An image is a two-dimensional matrix consisting of rows and columns; each element within the matrix is considered a pixel . In a digital image, pixels are the smallest unit that can be controlled and manipulated.</a:t>
            </a:r>
            <a:r>
              <a:rPr lang="en-US" sz="2760">
                <a:solidFill>
                  <a:srgbClr val="FFFFFF"/>
                </a:solidFill>
                <a:latin typeface="Lato"/>
              </a:rPr>
              <a:t> </a:t>
            </a:r>
          </a:p>
          <a:p>
            <a:pPr>
              <a:lnSpc>
                <a:spcPts val="3864"/>
              </a:lnSpc>
            </a:pPr>
            <a:r>
              <a:rPr lang="en-US" sz="2760">
                <a:solidFill>
                  <a:srgbClr val="FFFFFF"/>
                </a:solidFill>
                <a:latin typeface="Lato"/>
              </a:rPr>
              <a:t>Threshold-based segmentation  method is used to make binary images from originals. This is done by comparing pixels to a specific threshold value—pixels greater than this value will be assigned 1 (black); pixels less than or equal to this value will be assigned 0 (white).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631621" y="-93186"/>
            <a:ext cx="11227011" cy="10324232"/>
            <a:chOff x="0" y="0"/>
            <a:chExt cx="2956908" cy="2719139"/>
          </a:xfrm>
        </p:grpSpPr>
        <p:sp>
          <p:nvSpPr>
            <p:cNvPr name="Freeform 3" id="3"/>
            <p:cNvSpPr/>
            <p:nvPr/>
          </p:nvSpPr>
          <p:spPr>
            <a:xfrm flipH="false" flipV="false" rot="0">
              <a:off x="0" y="0"/>
              <a:ext cx="2956908" cy="2719139"/>
            </a:xfrm>
            <a:custGeom>
              <a:avLst/>
              <a:gdLst/>
              <a:ahLst/>
              <a:cxnLst/>
              <a:rect r="r" b="b" t="t" l="l"/>
              <a:pathLst>
                <a:path h="2719139" w="2956908">
                  <a:moveTo>
                    <a:pt x="35169" y="0"/>
                  </a:moveTo>
                  <a:lnTo>
                    <a:pt x="2921740" y="0"/>
                  </a:lnTo>
                  <a:cubicBezTo>
                    <a:pt x="2931067" y="0"/>
                    <a:pt x="2940012" y="3705"/>
                    <a:pt x="2946608" y="10301"/>
                  </a:cubicBezTo>
                  <a:cubicBezTo>
                    <a:pt x="2953203" y="16896"/>
                    <a:pt x="2956908" y="25841"/>
                    <a:pt x="2956908" y="35169"/>
                  </a:cubicBezTo>
                  <a:lnTo>
                    <a:pt x="2956908" y="2683971"/>
                  </a:lnTo>
                  <a:cubicBezTo>
                    <a:pt x="2956908" y="2703394"/>
                    <a:pt x="2941163" y="2719139"/>
                    <a:pt x="2921740" y="2719139"/>
                  </a:cubicBezTo>
                  <a:lnTo>
                    <a:pt x="35169" y="2719139"/>
                  </a:lnTo>
                  <a:cubicBezTo>
                    <a:pt x="25841" y="2719139"/>
                    <a:pt x="16896" y="2715434"/>
                    <a:pt x="10301" y="2708839"/>
                  </a:cubicBezTo>
                  <a:cubicBezTo>
                    <a:pt x="3705" y="2702243"/>
                    <a:pt x="0" y="2693298"/>
                    <a:pt x="0" y="2683971"/>
                  </a:cubicBezTo>
                  <a:lnTo>
                    <a:pt x="0" y="35169"/>
                  </a:lnTo>
                  <a:cubicBezTo>
                    <a:pt x="0" y="15746"/>
                    <a:pt x="15746" y="0"/>
                    <a:pt x="35169" y="0"/>
                  </a:cubicBezTo>
                  <a:close/>
                </a:path>
              </a:pathLst>
            </a:custGeom>
            <a:solidFill>
              <a:srgbClr val="0D213B"/>
            </a:solidFill>
          </p:spPr>
        </p:sp>
        <p:sp>
          <p:nvSpPr>
            <p:cNvPr name="TextBox 4" id="4"/>
            <p:cNvSpPr txBox="true"/>
            <p:nvPr/>
          </p:nvSpPr>
          <p:spPr>
            <a:xfrm>
              <a:off x="0" y="-47625"/>
              <a:ext cx="2956908" cy="2766764"/>
            </a:xfrm>
            <a:prstGeom prst="rect">
              <a:avLst/>
            </a:prstGeom>
          </p:spPr>
          <p:txBody>
            <a:bodyPr anchor="ctr" rtlCol="false" tIns="50800" lIns="50800" bIns="50800" rIns="50800"/>
            <a:lstStyle/>
            <a:p>
              <a:pPr algn="ctr">
                <a:lnSpc>
                  <a:spcPts val="3499"/>
                </a:lnSpc>
              </a:pPr>
            </a:p>
          </p:txBody>
        </p:sp>
      </p:grpSp>
      <p:sp>
        <p:nvSpPr>
          <p:cNvPr name="Freeform 5" id="5"/>
          <p:cNvSpPr/>
          <p:nvPr/>
        </p:nvSpPr>
        <p:spPr>
          <a:xfrm flipH="false" flipV="false" rot="0">
            <a:off x="8419480" y="2831965"/>
            <a:ext cx="9645225" cy="5626685"/>
          </a:xfrm>
          <a:custGeom>
            <a:avLst/>
            <a:gdLst/>
            <a:ahLst/>
            <a:cxnLst/>
            <a:rect r="r" b="b" t="t" l="l"/>
            <a:pathLst>
              <a:path h="5626685" w="9645225">
                <a:moveTo>
                  <a:pt x="0" y="0"/>
                </a:moveTo>
                <a:lnTo>
                  <a:pt x="9645225" y="0"/>
                </a:lnTo>
                <a:lnTo>
                  <a:pt x="9645225" y="5626685"/>
                </a:lnTo>
                <a:lnTo>
                  <a:pt x="0" y="5626685"/>
                </a:lnTo>
                <a:lnTo>
                  <a:pt x="0" y="0"/>
                </a:lnTo>
                <a:close/>
              </a:path>
            </a:pathLst>
          </a:custGeom>
          <a:blipFill>
            <a:blip r:embed="rId2"/>
            <a:stretch>
              <a:fillRect l="-16258" t="-14492" r="-13656" b="-10776"/>
            </a:stretch>
          </a:blipFill>
        </p:spPr>
      </p:sp>
      <p:sp>
        <p:nvSpPr>
          <p:cNvPr name="TextBox 6" id="6"/>
          <p:cNvSpPr txBox="true"/>
          <p:nvPr/>
        </p:nvSpPr>
        <p:spPr>
          <a:xfrm rot="0">
            <a:off x="1774363" y="278391"/>
            <a:ext cx="3965665" cy="1287192"/>
          </a:xfrm>
          <a:prstGeom prst="rect">
            <a:avLst/>
          </a:prstGeom>
        </p:spPr>
        <p:txBody>
          <a:bodyPr anchor="t" rtlCol="false" tIns="0" lIns="0" bIns="0" rIns="0">
            <a:spAutoFit/>
          </a:bodyPr>
          <a:lstStyle/>
          <a:p>
            <a:pPr>
              <a:lnSpc>
                <a:spcPts val="5134"/>
              </a:lnSpc>
              <a:spcBef>
                <a:spcPct val="0"/>
              </a:spcBef>
            </a:pPr>
            <a:r>
              <a:rPr lang="en-US" sz="3667">
                <a:solidFill>
                  <a:srgbClr val="FF1616"/>
                </a:solidFill>
                <a:latin typeface="Lato Bold"/>
              </a:rPr>
              <a:t>EDGE -BASED SEGMENTATION</a:t>
            </a:r>
          </a:p>
        </p:txBody>
      </p:sp>
      <p:sp>
        <p:nvSpPr>
          <p:cNvPr name="TextBox 7" id="7"/>
          <p:cNvSpPr txBox="true"/>
          <p:nvPr/>
        </p:nvSpPr>
        <p:spPr>
          <a:xfrm rot="0">
            <a:off x="428943" y="1645659"/>
            <a:ext cx="7690534" cy="8514905"/>
          </a:xfrm>
          <a:prstGeom prst="rect">
            <a:avLst/>
          </a:prstGeom>
        </p:spPr>
        <p:txBody>
          <a:bodyPr anchor="t" rtlCol="false" tIns="0" lIns="0" bIns="0" rIns="0">
            <a:spAutoFit/>
          </a:bodyPr>
          <a:lstStyle/>
          <a:p>
            <a:pPr>
              <a:lnSpc>
                <a:spcPts val="4224"/>
              </a:lnSpc>
            </a:pPr>
            <a:r>
              <a:rPr lang="en-US" sz="3017">
                <a:solidFill>
                  <a:srgbClr val="FBFBFB"/>
                </a:solidFill>
                <a:latin typeface="Canva Sans Bold"/>
              </a:rPr>
              <a:t>This method is used to determine the details of objects by using intensity-level (grayscale) detection. Edge detection is one of the most common strategies used to analyse images. The edge method uses the difference between colours to determine the details of the edges. These details appear as white lines on a black background. There are several different methods used to filter images, such as : </a:t>
            </a:r>
          </a:p>
          <a:p>
            <a:pPr>
              <a:lnSpc>
                <a:spcPts val="4224"/>
              </a:lnSpc>
            </a:pPr>
            <a:r>
              <a:rPr lang="en-US" sz="3017">
                <a:solidFill>
                  <a:srgbClr val="FBFBFB"/>
                </a:solidFill>
                <a:latin typeface="Canva Sans Bold"/>
              </a:rPr>
              <a:t>• Sobel filter</a:t>
            </a:r>
          </a:p>
          <a:p>
            <a:pPr>
              <a:lnSpc>
                <a:spcPts val="4224"/>
              </a:lnSpc>
            </a:pPr>
            <a:r>
              <a:rPr lang="en-US" sz="3017">
                <a:solidFill>
                  <a:srgbClr val="FBFBFB"/>
                </a:solidFill>
                <a:latin typeface="Canva Sans Bold"/>
              </a:rPr>
              <a:t> • Prewitt filter </a:t>
            </a:r>
          </a:p>
          <a:p>
            <a:pPr>
              <a:lnSpc>
                <a:spcPts val="4224"/>
              </a:lnSpc>
            </a:pPr>
            <a:r>
              <a:rPr lang="en-US" sz="3017">
                <a:solidFill>
                  <a:srgbClr val="FBFBFB"/>
                </a:solidFill>
                <a:latin typeface="Canva Sans Bold"/>
              </a:rPr>
              <a:t>• Roberts filter </a:t>
            </a:r>
          </a:p>
          <a:p>
            <a:pPr>
              <a:lnSpc>
                <a:spcPts val="4224"/>
              </a:lnSpc>
            </a:pPr>
            <a:r>
              <a:rPr lang="en-US" sz="3017">
                <a:solidFill>
                  <a:srgbClr val="FBFBFB"/>
                </a:solidFill>
                <a:latin typeface="Canva Sans Bold"/>
              </a:rPr>
              <a:t>• Log filter</a:t>
            </a:r>
          </a:p>
          <a:p>
            <a:pPr>
              <a:lnSpc>
                <a:spcPts val="4224"/>
              </a:lnSpc>
            </a:pPr>
            <a:r>
              <a:rPr lang="en-US" sz="3017">
                <a:solidFill>
                  <a:srgbClr val="FBFBFB"/>
                </a:solidFill>
                <a:latin typeface="Canva Sans Bold"/>
              </a:rPr>
              <a:t> • Zero-cross filter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631621" y="-93186"/>
            <a:ext cx="11227011" cy="10324232"/>
            <a:chOff x="0" y="0"/>
            <a:chExt cx="2956908" cy="2719139"/>
          </a:xfrm>
        </p:grpSpPr>
        <p:sp>
          <p:nvSpPr>
            <p:cNvPr name="Freeform 3" id="3"/>
            <p:cNvSpPr/>
            <p:nvPr/>
          </p:nvSpPr>
          <p:spPr>
            <a:xfrm flipH="false" flipV="false" rot="0">
              <a:off x="0" y="0"/>
              <a:ext cx="2956908" cy="2719139"/>
            </a:xfrm>
            <a:custGeom>
              <a:avLst/>
              <a:gdLst/>
              <a:ahLst/>
              <a:cxnLst/>
              <a:rect r="r" b="b" t="t" l="l"/>
              <a:pathLst>
                <a:path h="2719139" w="2956908">
                  <a:moveTo>
                    <a:pt x="35169" y="0"/>
                  </a:moveTo>
                  <a:lnTo>
                    <a:pt x="2921740" y="0"/>
                  </a:lnTo>
                  <a:cubicBezTo>
                    <a:pt x="2931067" y="0"/>
                    <a:pt x="2940012" y="3705"/>
                    <a:pt x="2946608" y="10301"/>
                  </a:cubicBezTo>
                  <a:cubicBezTo>
                    <a:pt x="2953203" y="16896"/>
                    <a:pt x="2956908" y="25841"/>
                    <a:pt x="2956908" y="35169"/>
                  </a:cubicBezTo>
                  <a:lnTo>
                    <a:pt x="2956908" y="2683971"/>
                  </a:lnTo>
                  <a:cubicBezTo>
                    <a:pt x="2956908" y="2703394"/>
                    <a:pt x="2941163" y="2719139"/>
                    <a:pt x="2921740" y="2719139"/>
                  </a:cubicBezTo>
                  <a:lnTo>
                    <a:pt x="35169" y="2719139"/>
                  </a:lnTo>
                  <a:cubicBezTo>
                    <a:pt x="25841" y="2719139"/>
                    <a:pt x="16896" y="2715434"/>
                    <a:pt x="10301" y="2708839"/>
                  </a:cubicBezTo>
                  <a:cubicBezTo>
                    <a:pt x="3705" y="2702243"/>
                    <a:pt x="0" y="2693298"/>
                    <a:pt x="0" y="2683971"/>
                  </a:cubicBezTo>
                  <a:lnTo>
                    <a:pt x="0" y="35169"/>
                  </a:lnTo>
                  <a:cubicBezTo>
                    <a:pt x="0" y="15746"/>
                    <a:pt x="15746" y="0"/>
                    <a:pt x="35169" y="0"/>
                  </a:cubicBezTo>
                  <a:close/>
                </a:path>
              </a:pathLst>
            </a:custGeom>
            <a:solidFill>
              <a:srgbClr val="0D213B"/>
            </a:solidFill>
          </p:spPr>
        </p:sp>
        <p:sp>
          <p:nvSpPr>
            <p:cNvPr name="TextBox 4" id="4"/>
            <p:cNvSpPr txBox="true"/>
            <p:nvPr/>
          </p:nvSpPr>
          <p:spPr>
            <a:xfrm>
              <a:off x="0" y="-47625"/>
              <a:ext cx="2956908" cy="2766764"/>
            </a:xfrm>
            <a:prstGeom prst="rect">
              <a:avLst/>
            </a:prstGeom>
          </p:spPr>
          <p:txBody>
            <a:bodyPr anchor="ctr" rtlCol="false" tIns="50800" lIns="50800" bIns="50800" rIns="50800"/>
            <a:lstStyle/>
            <a:p>
              <a:pPr algn="ctr">
                <a:lnSpc>
                  <a:spcPts val="3499"/>
                </a:lnSpc>
              </a:pPr>
            </a:p>
          </p:txBody>
        </p:sp>
      </p:grpSp>
      <p:sp>
        <p:nvSpPr>
          <p:cNvPr name="Freeform 5" id="5"/>
          <p:cNvSpPr/>
          <p:nvPr/>
        </p:nvSpPr>
        <p:spPr>
          <a:xfrm flipH="false" flipV="false" rot="0">
            <a:off x="7745439" y="3360478"/>
            <a:ext cx="10013817" cy="4465116"/>
          </a:xfrm>
          <a:custGeom>
            <a:avLst/>
            <a:gdLst/>
            <a:ahLst/>
            <a:cxnLst/>
            <a:rect r="r" b="b" t="t" l="l"/>
            <a:pathLst>
              <a:path h="4465116" w="10013817">
                <a:moveTo>
                  <a:pt x="0" y="0"/>
                </a:moveTo>
                <a:lnTo>
                  <a:pt x="10013817" y="0"/>
                </a:lnTo>
                <a:lnTo>
                  <a:pt x="10013817" y="4465116"/>
                </a:lnTo>
                <a:lnTo>
                  <a:pt x="0" y="4465116"/>
                </a:lnTo>
                <a:lnTo>
                  <a:pt x="0" y="0"/>
                </a:lnTo>
                <a:close/>
              </a:path>
            </a:pathLst>
          </a:custGeom>
          <a:blipFill>
            <a:blip r:embed="rId2"/>
            <a:stretch>
              <a:fillRect l="-3999" t="-29500" r="-7099" b="-26222"/>
            </a:stretch>
          </a:blipFill>
        </p:spPr>
      </p:sp>
      <p:sp>
        <p:nvSpPr>
          <p:cNvPr name="TextBox 6" id="6"/>
          <p:cNvSpPr txBox="true"/>
          <p:nvPr/>
        </p:nvSpPr>
        <p:spPr>
          <a:xfrm rot="0">
            <a:off x="1774363" y="278391"/>
            <a:ext cx="4509290" cy="1287192"/>
          </a:xfrm>
          <a:prstGeom prst="rect">
            <a:avLst/>
          </a:prstGeom>
        </p:spPr>
        <p:txBody>
          <a:bodyPr anchor="t" rtlCol="false" tIns="0" lIns="0" bIns="0" rIns="0">
            <a:spAutoFit/>
          </a:bodyPr>
          <a:lstStyle/>
          <a:p>
            <a:pPr>
              <a:lnSpc>
                <a:spcPts val="5134"/>
              </a:lnSpc>
              <a:spcBef>
                <a:spcPct val="0"/>
              </a:spcBef>
            </a:pPr>
            <a:r>
              <a:rPr lang="en-US" sz="3667">
                <a:solidFill>
                  <a:srgbClr val="FF1616"/>
                </a:solidFill>
                <a:latin typeface="Lato Bold"/>
              </a:rPr>
              <a:t>REGION-BASED SEGMENTATION</a:t>
            </a:r>
          </a:p>
        </p:txBody>
      </p:sp>
      <p:sp>
        <p:nvSpPr>
          <p:cNvPr name="TextBox 7" id="7"/>
          <p:cNvSpPr txBox="true"/>
          <p:nvPr/>
        </p:nvSpPr>
        <p:spPr>
          <a:xfrm rot="0">
            <a:off x="449852" y="2084741"/>
            <a:ext cx="7690534" cy="4781105"/>
          </a:xfrm>
          <a:prstGeom prst="rect">
            <a:avLst/>
          </a:prstGeom>
        </p:spPr>
        <p:txBody>
          <a:bodyPr anchor="t" rtlCol="false" tIns="0" lIns="0" bIns="0" rIns="0">
            <a:spAutoFit/>
          </a:bodyPr>
          <a:lstStyle/>
          <a:p>
            <a:pPr>
              <a:lnSpc>
                <a:spcPts val="4224"/>
              </a:lnSpc>
            </a:pPr>
            <a:r>
              <a:rPr lang="en-US" sz="3017">
                <a:solidFill>
                  <a:srgbClr val="FBFBFB"/>
                </a:solidFill>
                <a:latin typeface="Canva Sans Bold"/>
              </a:rPr>
              <a:t>In this segmentation, we grow regions by recursively including the neighboring pixels that are similar and connected to the seed pixel. We use similarity measures such as differences in gray levels for regions with homogeneous gray levels. We use connectivity to prevent connecting different parts of the image. </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3355712">
            <a:off x="9470044" y="-1552003"/>
            <a:ext cx="11843136" cy="8457963"/>
            <a:chOff x="0" y="0"/>
            <a:chExt cx="2507380" cy="1790685"/>
          </a:xfrm>
        </p:grpSpPr>
        <p:sp>
          <p:nvSpPr>
            <p:cNvPr name="Freeform 3" id="3"/>
            <p:cNvSpPr/>
            <p:nvPr/>
          </p:nvSpPr>
          <p:spPr>
            <a:xfrm flipH="false" flipV="false" rot="0">
              <a:off x="0" y="0"/>
              <a:ext cx="2507380" cy="1790685"/>
            </a:xfrm>
            <a:custGeom>
              <a:avLst/>
              <a:gdLst/>
              <a:ahLst/>
              <a:cxnLst/>
              <a:rect r="r" b="b" t="t" l="l"/>
              <a:pathLst>
                <a:path h="1790685" w="2507380">
                  <a:moveTo>
                    <a:pt x="33339" y="0"/>
                  </a:moveTo>
                  <a:lnTo>
                    <a:pt x="2474041" y="0"/>
                  </a:lnTo>
                  <a:cubicBezTo>
                    <a:pt x="2482883" y="0"/>
                    <a:pt x="2491363" y="3512"/>
                    <a:pt x="2497615" y="9765"/>
                  </a:cubicBezTo>
                  <a:cubicBezTo>
                    <a:pt x="2503867" y="16017"/>
                    <a:pt x="2507380" y="24497"/>
                    <a:pt x="2507380" y="33339"/>
                  </a:cubicBezTo>
                  <a:lnTo>
                    <a:pt x="2507380" y="1757346"/>
                  </a:lnTo>
                  <a:cubicBezTo>
                    <a:pt x="2507380" y="1775758"/>
                    <a:pt x="2492453" y="1790685"/>
                    <a:pt x="2474041" y="1790685"/>
                  </a:cubicBezTo>
                  <a:lnTo>
                    <a:pt x="33339" y="1790685"/>
                  </a:lnTo>
                  <a:cubicBezTo>
                    <a:pt x="24497" y="1790685"/>
                    <a:pt x="16017" y="1787172"/>
                    <a:pt x="9765" y="1780920"/>
                  </a:cubicBezTo>
                  <a:cubicBezTo>
                    <a:pt x="3512" y="1774668"/>
                    <a:pt x="0" y="1766188"/>
                    <a:pt x="0" y="1757346"/>
                  </a:cubicBezTo>
                  <a:lnTo>
                    <a:pt x="0" y="33339"/>
                  </a:lnTo>
                  <a:cubicBezTo>
                    <a:pt x="0" y="24497"/>
                    <a:pt x="3512" y="16017"/>
                    <a:pt x="9765" y="9765"/>
                  </a:cubicBezTo>
                  <a:cubicBezTo>
                    <a:pt x="16017" y="3512"/>
                    <a:pt x="24497" y="0"/>
                    <a:pt x="33339" y="0"/>
                  </a:cubicBezTo>
                  <a:close/>
                </a:path>
              </a:pathLst>
            </a:custGeom>
            <a:solidFill>
              <a:srgbClr val="FF1616"/>
            </a:solidFill>
          </p:spPr>
        </p:sp>
        <p:sp>
          <p:nvSpPr>
            <p:cNvPr name="TextBox 4" id="4"/>
            <p:cNvSpPr txBox="true"/>
            <p:nvPr/>
          </p:nvSpPr>
          <p:spPr>
            <a:xfrm>
              <a:off x="0" y="-47625"/>
              <a:ext cx="2507380" cy="1838310"/>
            </a:xfrm>
            <a:prstGeom prst="rect">
              <a:avLst/>
            </a:prstGeom>
          </p:spPr>
          <p:txBody>
            <a:bodyPr anchor="ctr" rtlCol="false" tIns="50800" lIns="50800" bIns="50800" rIns="50800"/>
            <a:lstStyle/>
            <a:p>
              <a:pPr algn="ctr">
                <a:lnSpc>
                  <a:spcPts val="3499"/>
                </a:lnSpc>
              </a:pPr>
            </a:p>
          </p:txBody>
        </p:sp>
      </p:grpSp>
      <p:grpSp>
        <p:nvGrpSpPr>
          <p:cNvPr name="Group 5" id="5"/>
          <p:cNvGrpSpPr/>
          <p:nvPr/>
        </p:nvGrpSpPr>
        <p:grpSpPr>
          <a:xfrm rot="3355712">
            <a:off x="-2806251" y="1706346"/>
            <a:ext cx="7638938" cy="7841176"/>
            <a:chOff x="0" y="0"/>
            <a:chExt cx="1617284" cy="1660101"/>
          </a:xfrm>
        </p:grpSpPr>
        <p:sp>
          <p:nvSpPr>
            <p:cNvPr name="Freeform 6" id="6"/>
            <p:cNvSpPr/>
            <p:nvPr/>
          </p:nvSpPr>
          <p:spPr>
            <a:xfrm flipH="false" flipV="false" rot="0">
              <a:off x="0" y="0"/>
              <a:ext cx="1617284" cy="1660101"/>
            </a:xfrm>
            <a:custGeom>
              <a:avLst/>
              <a:gdLst/>
              <a:ahLst/>
              <a:cxnLst/>
              <a:rect r="r" b="b" t="t" l="l"/>
              <a:pathLst>
                <a:path h="1660101" w="1617284">
                  <a:moveTo>
                    <a:pt x="51688" y="0"/>
                  </a:moveTo>
                  <a:lnTo>
                    <a:pt x="1565597" y="0"/>
                  </a:lnTo>
                  <a:cubicBezTo>
                    <a:pt x="1579305" y="0"/>
                    <a:pt x="1592452" y="5446"/>
                    <a:pt x="1602145" y="15139"/>
                  </a:cubicBezTo>
                  <a:cubicBezTo>
                    <a:pt x="1611839" y="24832"/>
                    <a:pt x="1617284" y="37979"/>
                    <a:pt x="1617284" y="51688"/>
                  </a:cubicBezTo>
                  <a:lnTo>
                    <a:pt x="1617284" y="1608414"/>
                  </a:lnTo>
                  <a:cubicBezTo>
                    <a:pt x="1617284" y="1622122"/>
                    <a:pt x="1611839" y="1635269"/>
                    <a:pt x="1602145" y="1644962"/>
                  </a:cubicBezTo>
                  <a:cubicBezTo>
                    <a:pt x="1592452" y="1654656"/>
                    <a:pt x="1579305" y="1660101"/>
                    <a:pt x="1565597" y="1660101"/>
                  </a:cubicBezTo>
                  <a:lnTo>
                    <a:pt x="51688" y="1660101"/>
                  </a:lnTo>
                  <a:cubicBezTo>
                    <a:pt x="37979" y="1660101"/>
                    <a:pt x="24832" y="1654656"/>
                    <a:pt x="15139" y="1644962"/>
                  </a:cubicBezTo>
                  <a:cubicBezTo>
                    <a:pt x="5446" y="1635269"/>
                    <a:pt x="0" y="1622122"/>
                    <a:pt x="0" y="1608414"/>
                  </a:cubicBezTo>
                  <a:lnTo>
                    <a:pt x="0" y="51688"/>
                  </a:lnTo>
                  <a:cubicBezTo>
                    <a:pt x="0" y="37979"/>
                    <a:pt x="5446" y="24832"/>
                    <a:pt x="15139" y="15139"/>
                  </a:cubicBezTo>
                  <a:cubicBezTo>
                    <a:pt x="24832" y="5446"/>
                    <a:pt x="37979" y="0"/>
                    <a:pt x="51688" y="0"/>
                  </a:cubicBezTo>
                  <a:close/>
                </a:path>
              </a:pathLst>
            </a:custGeom>
            <a:solidFill>
              <a:srgbClr val="FF1616"/>
            </a:solidFill>
          </p:spPr>
        </p:sp>
        <p:sp>
          <p:nvSpPr>
            <p:cNvPr name="TextBox 7" id="7"/>
            <p:cNvSpPr txBox="true"/>
            <p:nvPr/>
          </p:nvSpPr>
          <p:spPr>
            <a:xfrm>
              <a:off x="0" y="-47625"/>
              <a:ext cx="1617284" cy="1707726"/>
            </a:xfrm>
            <a:prstGeom prst="rect">
              <a:avLst/>
            </a:prstGeom>
          </p:spPr>
          <p:txBody>
            <a:bodyPr anchor="ctr" rtlCol="false" tIns="50800" lIns="50800" bIns="50800" rIns="50800"/>
            <a:lstStyle/>
            <a:p>
              <a:pPr algn="ctr">
                <a:lnSpc>
                  <a:spcPts val="3499"/>
                </a:lnSpc>
              </a:pPr>
            </a:p>
          </p:txBody>
        </p:sp>
      </p:grpSp>
      <p:grpSp>
        <p:nvGrpSpPr>
          <p:cNvPr name="Group 8" id="8"/>
          <p:cNvGrpSpPr/>
          <p:nvPr/>
        </p:nvGrpSpPr>
        <p:grpSpPr>
          <a:xfrm rot="3355712">
            <a:off x="4472110" y="-621552"/>
            <a:ext cx="9343780" cy="10884010"/>
            <a:chOff x="0" y="0"/>
            <a:chExt cx="2507380" cy="2920697"/>
          </a:xfrm>
        </p:grpSpPr>
        <p:sp>
          <p:nvSpPr>
            <p:cNvPr name="Freeform 9" id="9"/>
            <p:cNvSpPr/>
            <p:nvPr/>
          </p:nvSpPr>
          <p:spPr>
            <a:xfrm flipH="false" flipV="false" rot="0">
              <a:off x="0" y="0"/>
              <a:ext cx="2507380" cy="2920697"/>
            </a:xfrm>
            <a:custGeom>
              <a:avLst/>
              <a:gdLst/>
              <a:ahLst/>
              <a:cxnLst/>
              <a:rect r="r" b="b" t="t" l="l"/>
              <a:pathLst>
                <a:path h="2920697" w="2507380">
                  <a:moveTo>
                    <a:pt x="42257" y="0"/>
                  </a:moveTo>
                  <a:lnTo>
                    <a:pt x="2465123" y="0"/>
                  </a:lnTo>
                  <a:cubicBezTo>
                    <a:pt x="2488461" y="0"/>
                    <a:pt x="2507380" y="18919"/>
                    <a:pt x="2507380" y="42257"/>
                  </a:cubicBezTo>
                  <a:lnTo>
                    <a:pt x="2507380" y="2878440"/>
                  </a:lnTo>
                  <a:cubicBezTo>
                    <a:pt x="2507380" y="2901778"/>
                    <a:pt x="2488461" y="2920697"/>
                    <a:pt x="2465123" y="2920697"/>
                  </a:cubicBezTo>
                  <a:lnTo>
                    <a:pt x="42257" y="2920697"/>
                  </a:lnTo>
                  <a:cubicBezTo>
                    <a:pt x="18919" y="2920697"/>
                    <a:pt x="0" y="2901778"/>
                    <a:pt x="0" y="2878440"/>
                  </a:cubicBezTo>
                  <a:lnTo>
                    <a:pt x="0" y="42257"/>
                  </a:lnTo>
                  <a:cubicBezTo>
                    <a:pt x="0" y="18919"/>
                    <a:pt x="18919" y="0"/>
                    <a:pt x="42257" y="0"/>
                  </a:cubicBezTo>
                  <a:close/>
                </a:path>
              </a:pathLst>
            </a:custGeom>
            <a:solidFill>
              <a:srgbClr val="0D213B"/>
            </a:solidFill>
          </p:spPr>
        </p:sp>
        <p:sp>
          <p:nvSpPr>
            <p:cNvPr name="TextBox 10" id="10"/>
            <p:cNvSpPr txBox="true"/>
            <p:nvPr/>
          </p:nvSpPr>
          <p:spPr>
            <a:xfrm>
              <a:off x="0" y="-47625"/>
              <a:ext cx="2507380" cy="2968322"/>
            </a:xfrm>
            <a:prstGeom prst="rect">
              <a:avLst/>
            </a:prstGeom>
          </p:spPr>
          <p:txBody>
            <a:bodyPr anchor="ctr" rtlCol="false" tIns="50800" lIns="50800" bIns="50800" rIns="50800"/>
            <a:lstStyle/>
            <a:p>
              <a:pPr algn="ctr">
                <a:lnSpc>
                  <a:spcPts val="3499"/>
                </a:lnSpc>
              </a:pPr>
            </a:p>
          </p:txBody>
        </p:sp>
      </p:grpSp>
      <p:grpSp>
        <p:nvGrpSpPr>
          <p:cNvPr name="Group 11" id="11"/>
          <p:cNvGrpSpPr/>
          <p:nvPr/>
        </p:nvGrpSpPr>
        <p:grpSpPr>
          <a:xfrm rot="0">
            <a:off x="3610425" y="2400300"/>
            <a:ext cx="11067150" cy="5486400"/>
            <a:chOff x="0" y="0"/>
            <a:chExt cx="14756200" cy="7315200"/>
          </a:xfrm>
        </p:grpSpPr>
        <p:sp>
          <p:nvSpPr>
            <p:cNvPr name="TextBox 12" id="12"/>
            <p:cNvSpPr txBox="true"/>
            <p:nvPr/>
          </p:nvSpPr>
          <p:spPr>
            <a:xfrm rot="0">
              <a:off x="0" y="-9525"/>
              <a:ext cx="14756200" cy="3667125"/>
            </a:xfrm>
            <a:prstGeom prst="rect">
              <a:avLst/>
            </a:prstGeom>
          </p:spPr>
          <p:txBody>
            <a:bodyPr anchor="t" rtlCol="false" tIns="0" lIns="0" bIns="0" rIns="0">
              <a:spAutoFit/>
            </a:bodyPr>
            <a:lstStyle/>
            <a:p>
              <a:pPr algn="ctr">
                <a:lnSpc>
                  <a:spcPts val="21600"/>
                </a:lnSpc>
              </a:pPr>
              <a:r>
                <a:rPr lang="en-US" sz="18000">
                  <a:solidFill>
                    <a:srgbClr val="FFFFFF"/>
                  </a:solidFill>
                  <a:latin typeface="Lato Bold"/>
                </a:rPr>
                <a:t>THANK</a:t>
              </a:r>
            </a:p>
          </p:txBody>
        </p:sp>
        <p:sp>
          <p:nvSpPr>
            <p:cNvPr name="TextBox 13" id="13"/>
            <p:cNvSpPr txBox="true"/>
            <p:nvPr/>
          </p:nvSpPr>
          <p:spPr>
            <a:xfrm rot="0">
              <a:off x="0" y="3648075"/>
              <a:ext cx="14756200" cy="3667125"/>
            </a:xfrm>
            <a:prstGeom prst="rect">
              <a:avLst/>
            </a:prstGeom>
          </p:spPr>
          <p:txBody>
            <a:bodyPr anchor="t" rtlCol="false" tIns="0" lIns="0" bIns="0" rIns="0">
              <a:spAutoFit/>
            </a:bodyPr>
            <a:lstStyle/>
            <a:p>
              <a:pPr algn="ctr">
                <a:lnSpc>
                  <a:spcPts val="21600"/>
                </a:lnSpc>
              </a:pPr>
              <a:r>
                <a:rPr lang="en-US" sz="18000">
                  <a:solidFill>
                    <a:srgbClr val="FF1616"/>
                  </a:solidFill>
                  <a:latin typeface="Lato Bold"/>
                </a:rPr>
                <a:t>YOU</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DAFzvF-L9S0</dc:identifier>
  <dcterms:modified xsi:type="dcterms:W3CDTF">2011-08-01T06:04:30Z</dcterms:modified>
  <cp:revision>1</cp:revision>
  <dc:title>Image segmentation using MATlab</dc:title>
</cp:coreProperties>
</file>

<file path=docProps/thumbnail.jpeg>
</file>